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sldIdLst>
    <p:sldId id="263" r:id="rId2"/>
    <p:sldId id="290" r:id="rId3"/>
    <p:sldId id="260" r:id="rId4"/>
    <p:sldId id="297" r:id="rId5"/>
    <p:sldId id="267" r:id="rId6"/>
    <p:sldId id="317" r:id="rId7"/>
    <p:sldId id="291" r:id="rId8"/>
    <p:sldId id="288" r:id="rId9"/>
    <p:sldId id="294" r:id="rId10"/>
    <p:sldId id="296" r:id="rId11"/>
    <p:sldId id="300" r:id="rId12"/>
    <p:sldId id="277" r:id="rId13"/>
    <p:sldId id="306" r:id="rId14"/>
    <p:sldId id="307" r:id="rId15"/>
    <p:sldId id="308" r:id="rId16"/>
    <p:sldId id="304" r:id="rId17"/>
    <p:sldId id="316" r:id="rId18"/>
    <p:sldId id="314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BBC"/>
    <a:srgbClr val="DBDADB"/>
    <a:srgbClr val="EFEFEF"/>
    <a:srgbClr val="DDDDDD"/>
    <a:srgbClr val="DADADA"/>
    <a:srgbClr val="FFFFFF"/>
    <a:srgbClr val="B1AEAF"/>
    <a:srgbClr val="ACADAE"/>
    <a:srgbClr val="CC00FF"/>
    <a:srgbClr val="55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1152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DEC2-8744-4F5F-A843-9D20C1BE8AEB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20A96-D776-4353-BAEF-482FAB369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0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20A96-D776-4353-BAEF-482FAB3692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7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Cate Merfeld</a:t>
            </a:r>
          </a:p>
        </p:txBody>
      </p:sp>
    </p:spTree>
    <p:extLst>
      <p:ext uri="{BB962C8B-B14F-4D97-AF65-F5344CB8AC3E}">
        <p14:creationId xmlns:p14="http://schemas.microsoft.com/office/powerpoint/2010/main" val="360778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8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8A8F8149-4352-4E18-B258-41594D9CA5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hicken of the woods Archives - Lizzie Harper">
            <a:extLst>
              <a:ext uri="{FF2B5EF4-FFF2-40B4-BE49-F238E27FC236}">
                <a16:creationId xmlns:a16="http://schemas.microsoft.com/office/drawing/2014/main" id="{ABC7C237-2AED-4D62-80F2-30176083B9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36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2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1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4DF295E3-21C2-472E-8E9C-5307FB9D2A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515955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0" y="685800"/>
            <a:ext cx="8597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999" y="2254103"/>
            <a:ext cx="8597901" cy="39180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Cate Merfeld</a:t>
            </a:r>
          </a:p>
        </p:txBody>
      </p:sp>
      <p:pic>
        <p:nvPicPr>
          <p:cNvPr id="8" name="Picture 10" descr="chicken of the woods Archives - Lizzie Harper">
            <a:extLst>
              <a:ext uri="{FF2B5EF4-FFF2-40B4-BE49-F238E27FC236}">
                <a16:creationId xmlns:a16="http://schemas.microsoft.com/office/drawing/2014/main" id="{B0FA5953-B37D-4FC0-8A95-789E877152C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0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7" y="3223750"/>
            <a:ext cx="4114800" cy="410501"/>
          </a:xfrm>
        </p:spPr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7" name="Picture 10" descr="chicken of the woods Archives - Lizzie Harper">
            <a:extLst>
              <a:ext uri="{FF2B5EF4-FFF2-40B4-BE49-F238E27FC236}">
                <a16:creationId xmlns:a16="http://schemas.microsoft.com/office/drawing/2014/main" id="{DD45D7CE-2BB5-4CD9-A6F9-1CCA93CF13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22B86697-56DE-4113-9EDA-C4103D706F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4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411783DB-4312-48E1-BAD6-0DC6380AFA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20" y="566278"/>
            <a:ext cx="9111560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0220" y="2057400"/>
            <a:ext cx="4401059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4386372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9" name="Picture 10" descr="chicken of the woods Archives - Lizzie Harper">
            <a:extLst>
              <a:ext uri="{FF2B5EF4-FFF2-40B4-BE49-F238E27FC236}">
                <a16:creationId xmlns:a16="http://schemas.microsoft.com/office/drawing/2014/main" id="{82E1F0A7-3DD5-4E16-8DCF-42BF3CBEC6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94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926" y="365126"/>
            <a:ext cx="9089925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9926" y="1681163"/>
            <a:ext cx="4457649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926" y="2505075"/>
            <a:ext cx="445764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44576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445765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11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6E3E15B7-9BB4-4A88-9675-2FD1EA7EFF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hicken of the woods Archives - Lizzie Harper">
            <a:extLst>
              <a:ext uri="{FF2B5EF4-FFF2-40B4-BE49-F238E27FC236}">
                <a16:creationId xmlns:a16="http://schemas.microsoft.com/office/drawing/2014/main" id="{31A5EDED-09BD-44F4-B4D1-6FCF8F7BF14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7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306CE-1175-48A6-814B-7C1A2193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2DB0-F7BF-45C6-A5A5-A91C3461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1C00DB-5F2F-4B0F-8EBF-1F695925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662" y="368300"/>
            <a:ext cx="334644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EBC06-6E2A-4CD1-A1DF-E23EA22CF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219" y="989012"/>
            <a:ext cx="548327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1AC819-C639-4AB3-90D6-154299124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34662" y="2508249"/>
            <a:ext cx="3346445" cy="33543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97F49146-9D49-49A3-BC4B-FCB6031860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hicken of the woods Archives - Lizzie Harper">
            <a:extLst>
              <a:ext uri="{FF2B5EF4-FFF2-40B4-BE49-F238E27FC236}">
                <a16:creationId xmlns:a16="http://schemas.microsoft.com/office/drawing/2014/main" id="{A558A3B2-5E70-4129-9BA2-13E5F15C38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24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6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341A4D45-8504-47E5-A350-5FDE17AE79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hicken of the woods Archives - Lizzie Harper">
            <a:extLst>
              <a:ext uri="{FF2B5EF4-FFF2-40B4-BE49-F238E27FC236}">
                <a16:creationId xmlns:a16="http://schemas.microsoft.com/office/drawing/2014/main" id="{4225C2AB-7059-40C6-868A-CF9D330B4EA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95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5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315A35DA-AA92-4828-BFCC-3EACC856AE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hicken of the woods Archives - Lizzie Harper">
            <a:extLst>
              <a:ext uri="{FF2B5EF4-FFF2-40B4-BE49-F238E27FC236}">
                <a16:creationId xmlns:a16="http://schemas.microsoft.com/office/drawing/2014/main" id="{B22A9A7E-1E0C-41B0-ABBC-CF348B39BD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4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893" y="457200"/>
            <a:ext cx="336113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61260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0893" y="2514600"/>
            <a:ext cx="3361132" cy="33543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 Merfeld</a:t>
            </a:r>
            <a:endParaRPr lang="en-US" dirty="0"/>
          </a:p>
        </p:txBody>
      </p:sp>
      <p:pic>
        <p:nvPicPr>
          <p:cNvPr id="8" name="Picture 2" descr="Pin by Maddie Samson on foot fix | Mushroom drawing, Morel mushrooms art,  Stuffed mushrooms">
            <a:extLst>
              <a:ext uri="{FF2B5EF4-FFF2-40B4-BE49-F238E27FC236}">
                <a16:creationId xmlns:a16="http://schemas.microsoft.com/office/drawing/2014/main" id="{F562747D-3981-453E-A83F-A65EC1C71F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0" y="4611650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hicken of the woods Archives - Lizzie Harper">
            <a:extLst>
              <a:ext uri="{FF2B5EF4-FFF2-40B4-BE49-F238E27FC236}">
                <a16:creationId xmlns:a16="http://schemas.microsoft.com/office/drawing/2014/main" id="{63729E9F-7D5E-4044-85DB-9916D36B83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Cate Merfeld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1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6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272">
          <p15:clr>
            <a:srgbClr val="F26B43"/>
          </p15:clr>
        </p15:guide>
        <p15:guide id="4" pos="340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3000">
          <p15:clr>
            <a:srgbClr val="F26B43"/>
          </p15:clr>
        </p15:guide>
        <p15:guide id="7" pos="2568">
          <p15:clr>
            <a:srgbClr val="F26B43"/>
          </p15:clr>
        </p15:guide>
        <p15:guide id="8" pos="2136">
          <p15:clr>
            <a:srgbClr val="F26B43"/>
          </p15:clr>
        </p15:guide>
        <p15:guide id="9" pos="432">
          <p15:clr>
            <a:srgbClr val="F26B43"/>
          </p15:clr>
        </p15:guide>
        <p15:guide id="10" pos="864">
          <p15:clr>
            <a:srgbClr val="F26B43"/>
          </p15:clr>
        </p15:guide>
        <p15:guide id="11" pos="1296">
          <p15:clr>
            <a:srgbClr val="F26B43"/>
          </p15:clr>
        </p15:guide>
        <p15:guide id="12" pos="1728">
          <p15:clr>
            <a:srgbClr val="F26B43"/>
          </p15:clr>
        </p15:guide>
        <p15:guide id="13" pos="7248">
          <p15:clr>
            <a:srgbClr val="F26B43"/>
          </p15:clr>
        </p15:guide>
        <p15:guide id="14" pos="6840">
          <p15:clr>
            <a:srgbClr val="F26B43"/>
          </p15:clr>
        </p15:guide>
        <p15:guide id="15" pos="6408">
          <p15:clr>
            <a:srgbClr val="F26B43"/>
          </p15:clr>
        </p15:guide>
        <p15:guide id="16" pos="6000">
          <p15:clr>
            <a:srgbClr val="F26B43"/>
          </p15:clr>
        </p15:guide>
        <p15:guide id="17" pos="5568">
          <p15:clr>
            <a:srgbClr val="F26B43"/>
          </p15:clr>
        </p15:guide>
        <p15:guide id="18" pos="5136">
          <p15:clr>
            <a:srgbClr val="F26B43"/>
          </p15:clr>
        </p15:guide>
        <p15:guide id="19" pos="4704">
          <p15:clr>
            <a:srgbClr val="F26B43"/>
          </p15:clr>
        </p15:guide>
        <p15:guide id="20" orient="horz" pos="3888">
          <p15:clr>
            <a:srgbClr val="F26B43"/>
          </p15:clr>
        </p15:guide>
        <p15:guide id="21" orient="horz" pos="3456">
          <p15:clr>
            <a:srgbClr val="F26B43"/>
          </p15:clr>
        </p15:guide>
        <p15:guide id="22" orient="horz" pos="864">
          <p15:clr>
            <a:srgbClr val="F26B43"/>
          </p15:clr>
        </p15:guide>
        <p15:guide id="23" orient="horz" pos="1296">
          <p15:clr>
            <a:srgbClr val="F26B43"/>
          </p15:clr>
        </p15:guide>
        <p15:guide id="24" orient="horz" pos="1728">
          <p15:clr>
            <a:srgbClr val="F26B43"/>
          </p15:clr>
        </p15:guide>
        <p15:guide id="25" orient="horz" pos="3024">
          <p15:clr>
            <a:srgbClr val="F26B43"/>
          </p15:clr>
        </p15:guide>
        <p15:guide id="26" orient="horz" pos="2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ntoportti.com/suomi/fi/sienet/?list=poisonous" TargetMode="External"/><Relationship Id="rId2" Type="http://schemas.openxmlformats.org/officeDocument/2006/relationships/hyperlink" Target="http://www.mushroom.world/mushrooms/edibl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://www.foragingguide.com/mushrooms/poisonous_by_common_name" TargetMode="External"/><Relationship Id="rId4" Type="http://schemas.openxmlformats.org/officeDocument/2006/relationships/hyperlink" Target="https://www.wildfooduk.com/mushroom-guide/?mushroom_type=edibl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mazon.com: Meyers Lexicon Edible Mushrooms Encyclopedia Page Large Wall  Art Poster Print Thick Paper 18X24 Inch: Posters &amp; Prints">
            <a:extLst>
              <a:ext uri="{FF2B5EF4-FFF2-40B4-BE49-F238E27FC236}">
                <a16:creationId xmlns:a16="http://schemas.microsoft.com/office/drawing/2014/main" id="{8A90DB12-6816-4431-AE28-6291322A9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84" r="-102" b="19491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F46956-8297-46E1-B3CC-547175D2EE49}"/>
              </a:ext>
            </a:extLst>
          </p:cNvPr>
          <p:cNvSpPr/>
          <p:nvPr/>
        </p:nvSpPr>
        <p:spPr>
          <a:xfrm>
            <a:off x="700088" y="542925"/>
            <a:ext cx="10915650" cy="6000750"/>
          </a:xfrm>
          <a:prstGeom prst="rect">
            <a:avLst/>
          </a:prstGeom>
          <a:solidFill>
            <a:srgbClr val="FFFFF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43E80-DD80-4D2D-A3A4-D52DE9C7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1387547"/>
            <a:ext cx="8115300" cy="22162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Wild Mushroom identification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C613A-9ED7-4A8E-9D1E-1192EE2C4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759200"/>
            <a:ext cx="8115300" cy="17272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Project and presentation by Cate Merfeld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0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9087-D4C7-40C5-A692-82824AF5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206" y="457200"/>
            <a:ext cx="3375819" cy="1600200"/>
          </a:xfrm>
        </p:spPr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4B366DFB-CF5E-4DC0-A449-819EFBB15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128" y="987425"/>
            <a:ext cx="4953520" cy="4873625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AFECF04-8F5B-4310-9471-FDF9AA573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6206" y="2514600"/>
            <a:ext cx="3375819" cy="3354388"/>
          </a:xfrm>
        </p:spPr>
        <p:txBody>
          <a:bodyPr>
            <a:normAutofit/>
          </a:bodyPr>
          <a:lstStyle/>
          <a:p>
            <a:r>
              <a:rPr lang="en-US" sz="2000" dirty="0"/>
              <a:t>Artificially generate data by altering each training image</a:t>
            </a:r>
          </a:p>
          <a:p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Typically improves model performance</a:t>
            </a:r>
          </a:p>
          <a:p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349A1-48AD-43F7-A0FB-85B01757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FC32-92FA-4774-8219-C03E04A6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814400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2D35-5C51-4F70-AADA-981B6B95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96" y="457172"/>
            <a:ext cx="8597900" cy="1371600"/>
          </a:xfrm>
        </p:spPr>
        <p:txBody>
          <a:bodyPr anchor="ctr"/>
          <a:lstStyle/>
          <a:p>
            <a:pPr algn="ctr"/>
            <a:r>
              <a:rPr lang="en-US" dirty="0"/>
              <a:t>Transfer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90889-D4E2-4875-9665-466A8189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A64E-3948-4777-B9ED-CE95C39B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7" y="3223750"/>
            <a:ext cx="4114800" cy="410501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C77432-4FBF-4176-A0CC-E6F9D28CA2D4}"/>
              </a:ext>
            </a:extLst>
          </p:cNvPr>
          <p:cNvSpPr/>
          <p:nvPr/>
        </p:nvSpPr>
        <p:spPr>
          <a:xfrm>
            <a:off x="8590964" y="2584166"/>
            <a:ext cx="838164" cy="1610615"/>
          </a:xfrm>
          <a:prstGeom prst="rect">
            <a:avLst/>
          </a:prstGeom>
          <a:solidFill>
            <a:srgbClr val="BDBBBC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8475A6-1E46-4E43-99F0-C4573D98EF95}"/>
              </a:ext>
            </a:extLst>
          </p:cNvPr>
          <p:cNvSpPr/>
          <p:nvPr/>
        </p:nvSpPr>
        <p:spPr>
          <a:xfrm>
            <a:off x="8590964" y="2584167"/>
            <a:ext cx="838164" cy="8309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464244-89F0-436C-9895-693C3E0376EB}"/>
              </a:ext>
            </a:extLst>
          </p:cNvPr>
          <p:cNvSpPr/>
          <p:nvPr/>
        </p:nvSpPr>
        <p:spPr>
          <a:xfrm>
            <a:off x="8585520" y="4632147"/>
            <a:ext cx="838164" cy="550756"/>
          </a:xfrm>
          <a:prstGeom prst="rect">
            <a:avLst/>
          </a:prstGeom>
          <a:solidFill>
            <a:srgbClr val="BDB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C78BCB-BA0A-41DD-89FF-0E0ED9EEA8EE}"/>
              </a:ext>
            </a:extLst>
          </p:cNvPr>
          <p:cNvCxnSpPr/>
          <p:nvPr/>
        </p:nvCxnSpPr>
        <p:spPr>
          <a:xfrm>
            <a:off x="9004602" y="2126966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6655FA-F081-46C2-ABD1-CD5DA79F3DF8}"/>
              </a:ext>
            </a:extLst>
          </p:cNvPr>
          <p:cNvCxnSpPr>
            <a:cxnSpLocks/>
          </p:cNvCxnSpPr>
          <p:nvPr/>
        </p:nvCxnSpPr>
        <p:spPr>
          <a:xfrm>
            <a:off x="8996871" y="4196071"/>
            <a:ext cx="0" cy="39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DBE09-BD63-4435-83D2-B1D13BCA64F2}"/>
              </a:ext>
            </a:extLst>
          </p:cNvPr>
          <p:cNvCxnSpPr>
            <a:cxnSpLocks/>
          </p:cNvCxnSpPr>
          <p:nvPr/>
        </p:nvCxnSpPr>
        <p:spPr>
          <a:xfrm>
            <a:off x="9006396" y="5182902"/>
            <a:ext cx="0" cy="39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9733029-4F86-4C99-9037-F767F64933D2}"/>
              </a:ext>
            </a:extLst>
          </p:cNvPr>
          <p:cNvSpPr txBox="1"/>
          <p:nvPr/>
        </p:nvSpPr>
        <p:spPr>
          <a:xfrm>
            <a:off x="8735616" y="1839620"/>
            <a:ext cx="755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FEE9F1-A0D2-492A-B200-A16D78001CAA}"/>
              </a:ext>
            </a:extLst>
          </p:cNvPr>
          <p:cNvSpPr txBox="1"/>
          <p:nvPr/>
        </p:nvSpPr>
        <p:spPr>
          <a:xfrm>
            <a:off x="8503334" y="5642949"/>
            <a:ext cx="1002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Prediction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E6104F-4983-42EF-B211-D9FD2C5FD175}"/>
              </a:ext>
            </a:extLst>
          </p:cNvPr>
          <p:cNvGrpSpPr/>
          <p:nvPr/>
        </p:nvGrpSpPr>
        <p:grpSpPr>
          <a:xfrm>
            <a:off x="3269361" y="1833973"/>
            <a:ext cx="1002535" cy="4116753"/>
            <a:chOff x="3126091" y="1115464"/>
            <a:chExt cx="1002535" cy="41167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8B03F9-57BD-4333-9452-D7AA2852EC22}"/>
                </a:ext>
              </a:extLst>
            </p:cNvPr>
            <p:cNvGrpSpPr/>
            <p:nvPr/>
          </p:nvGrpSpPr>
          <p:grpSpPr>
            <a:xfrm>
              <a:off x="3184257" y="1866153"/>
              <a:ext cx="866744" cy="2598738"/>
              <a:chOff x="4045451" y="2682362"/>
              <a:chExt cx="669785" cy="178276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65BD0E7-D010-460A-8C38-821E7505213A}"/>
                  </a:ext>
                </a:extLst>
              </p:cNvPr>
              <p:cNvSpPr/>
              <p:nvPr/>
            </p:nvSpPr>
            <p:spPr>
              <a:xfrm>
                <a:off x="4067536" y="2682362"/>
                <a:ext cx="647700" cy="1104900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073544-2CBB-4D1B-B750-9E11EF39CB68}"/>
                  </a:ext>
                </a:extLst>
              </p:cNvPr>
              <p:cNvSpPr/>
              <p:nvPr/>
            </p:nvSpPr>
            <p:spPr>
              <a:xfrm>
                <a:off x="4045451" y="4087301"/>
                <a:ext cx="647700" cy="377825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741ECD-A5BE-4061-B6E7-0E196B4E690B}"/>
                </a:ext>
              </a:extLst>
            </p:cNvPr>
            <p:cNvCxnSpPr/>
            <p:nvPr/>
          </p:nvCxnSpPr>
          <p:spPr>
            <a:xfrm>
              <a:off x="3631915" y="1415210"/>
              <a:ext cx="0" cy="368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FB32FE-442C-4107-9D25-B7F1986C2E01}"/>
                </a:ext>
              </a:extLst>
            </p:cNvPr>
            <p:cNvCxnSpPr>
              <a:cxnSpLocks/>
            </p:cNvCxnSpPr>
            <p:nvPr/>
          </p:nvCxnSpPr>
          <p:spPr>
            <a:xfrm>
              <a:off x="3627359" y="3476768"/>
              <a:ext cx="0" cy="39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104EFA-A64B-4333-ACD7-641623A47B08}"/>
                </a:ext>
              </a:extLst>
            </p:cNvPr>
            <p:cNvCxnSpPr>
              <a:cxnSpLocks/>
            </p:cNvCxnSpPr>
            <p:nvPr/>
          </p:nvCxnSpPr>
          <p:spPr>
            <a:xfrm>
              <a:off x="3627359" y="4464890"/>
              <a:ext cx="0" cy="39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D7D4DC-C2AD-47B7-AED6-73CA88C12232}"/>
                </a:ext>
              </a:extLst>
            </p:cNvPr>
            <p:cNvSpPr txBox="1"/>
            <p:nvPr/>
          </p:nvSpPr>
          <p:spPr>
            <a:xfrm>
              <a:off x="3349394" y="1115464"/>
              <a:ext cx="75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Input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48F4C4-8373-4685-B242-0B208F60BF31}"/>
                </a:ext>
              </a:extLst>
            </p:cNvPr>
            <p:cNvSpPr txBox="1"/>
            <p:nvPr/>
          </p:nvSpPr>
          <p:spPr>
            <a:xfrm>
              <a:off x="3126091" y="4924440"/>
              <a:ext cx="1002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Prediction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3476E1-7BA3-4F91-8344-60A5F7571E2F}"/>
              </a:ext>
            </a:extLst>
          </p:cNvPr>
          <p:cNvGrpSpPr/>
          <p:nvPr/>
        </p:nvGrpSpPr>
        <p:grpSpPr>
          <a:xfrm>
            <a:off x="5896346" y="1828772"/>
            <a:ext cx="1002535" cy="4121954"/>
            <a:chOff x="6110767" y="1111009"/>
            <a:chExt cx="1002535" cy="412195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BFC6DF-9A6F-43EF-893D-5A2C35412BC9}"/>
                </a:ext>
              </a:extLst>
            </p:cNvPr>
            <p:cNvGrpSpPr/>
            <p:nvPr/>
          </p:nvGrpSpPr>
          <p:grpSpPr>
            <a:xfrm>
              <a:off x="6135912" y="1866900"/>
              <a:ext cx="838164" cy="2598736"/>
              <a:chOff x="6326375" y="2682874"/>
              <a:chExt cx="647700" cy="178276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E8BBEE-7650-4F9F-A0E7-F37BE664B7F7}"/>
                  </a:ext>
                </a:extLst>
              </p:cNvPr>
              <p:cNvSpPr/>
              <p:nvPr/>
            </p:nvSpPr>
            <p:spPr>
              <a:xfrm>
                <a:off x="6326375" y="4087811"/>
                <a:ext cx="647700" cy="377825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7F7DFE-AC74-4419-BE9F-207090EC3D71}"/>
                  </a:ext>
                </a:extLst>
              </p:cNvPr>
              <p:cNvSpPr/>
              <p:nvPr/>
            </p:nvSpPr>
            <p:spPr>
              <a:xfrm>
                <a:off x="6326375" y="2682874"/>
                <a:ext cx="647700" cy="11049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DBBA82-5E15-4E25-977B-F04E82651FD2}"/>
                </a:ext>
              </a:extLst>
            </p:cNvPr>
            <p:cNvCxnSpPr/>
            <p:nvPr/>
          </p:nvCxnSpPr>
          <p:spPr>
            <a:xfrm>
              <a:off x="6529594" y="1423987"/>
              <a:ext cx="0" cy="368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B62B6A8-1A8A-4B96-96D9-CD735BBFD9D7}"/>
                </a:ext>
              </a:extLst>
            </p:cNvPr>
            <p:cNvCxnSpPr>
              <a:cxnSpLocks/>
            </p:cNvCxnSpPr>
            <p:nvPr/>
          </p:nvCxnSpPr>
          <p:spPr>
            <a:xfrm>
              <a:off x="6554994" y="3477515"/>
              <a:ext cx="0" cy="39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C54ECD-5BC2-40FE-B5EB-54B7375A5D1E}"/>
                </a:ext>
              </a:extLst>
            </p:cNvPr>
            <p:cNvCxnSpPr>
              <a:cxnSpLocks/>
            </p:cNvCxnSpPr>
            <p:nvPr/>
          </p:nvCxnSpPr>
          <p:spPr>
            <a:xfrm>
              <a:off x="6564408" y="4454383"/>
              <a:ext cx="0" cy="39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76822D-AA8C-4232-AC47-3ACF372321DC}"/>
                </a:ext>
              </a:extLst>
            </p:cNvPr>
            <p:cNvSpPr txBox="1"/>
            <p:nvPr/>
          </p:nvSpPr>
          <p:spPr>
            <a:xfrm>
              <a:off x="6247327" y="1111009"/>
              <a:ext cx="75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Input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786FC-A1EA-44C4-84CC-79787F4A0A10}"/>
                </a:ext>
              </a:extLst>
            </p:cNvPr>
            <p:cNvSpPr txBox="1"/>
            <p:nvPr/>
          </p:nvSpPr>
          <p:spPr>
            <a:xfrm>
              <a:off x="6110767" y="4925186"/>
              <a:ext cx="1002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Prediction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576E359-78F0-4BBF-AB93-ED983960D949}"/>
              </a:ext>
            </a:extLst>
          </p:cNvPr>
          <p:cNvSpPr txBox="1"/>
          <p:nvPr/>
        </p:nvSpPr>
        <p:spPr>
          <a:xfrm>
            <a:off x="4285178" y="3212287"/>
            <a:ext cx="1423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Train entire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2D893-1198-419C-8273-83EFF97AEB65}"/>
              </a:ext>
            </a:extLst>
          </p:cNvPr>
          <p:cNvSpPr txBox="1"/>
          <p:nvPr/>
        </p:nvSpPr>
        <p:spPr>
          <a:xfrm>
            <a:off x="9518573" y="3087685"/>
            <a:ext cx="1423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Freeze some layers and train the 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66F21-19E0-4498-851A-E2AB68D3EB40}"/>
              </a:ext>
            </a:extLst>
          </p:cNvPr>
          <p:cNvSpPr txBox="1"/>
          <p:nvPr/>
        </p:nvSpPr>
        <p:spPr>
          <a:xfrm>
            <a:off x="6844800" y="3085687"/>
            <a:ext cx="1423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Freeze convolutional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EE234-101E-4E61-B901-F0C0F7E52E2E}"/>
              </a:ext>
            </a:extLst>
          </p:cNvPr>
          <p:cNvSpPr txBox="1"/>
          <p:nvPr/>
        </p:nvSpPr>
        <p:spPr>
          <a:xfrm>
            <a:off x="1229367" y="3208797"/>
            <a:ext cx="1423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Convolutional 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7F6D8-AD49-4FE6-AC86-1FA3EAC07B88}"/>
              </a:ext>
            </a:extLst>
          </p:cNvPr>
          <p:cNvSpPr txBox="1"/>
          <p:nvPr/>
        </p:nvSpPr>
        <p:spPr>
          <a:xfrm>
            <a:off x="1233751" y="4908021"/>
            <a:ext cx="142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363983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22F7-3A4E-497D-A125-EC9CEBDC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893" y="487282"/>
            <a:ext cx="94869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MODELING</a:t>
            </a:r>
            <a:br>
              <a:rPr lang="en-US" dirty="0"/>
            </a:br>
            <a:r>
              <a:rPr lang="en-US" sz="2000" dirty="0"/>
              <a:t>CONVOLUTIONAL NEURAL NETWORK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32AB6-0E4F-4BDE-B4F8-4A4140AC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F12BB-C071-454A-A375-0B350BB1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F1E357-ACC0-4AE1-AF3D-801D1EC53D52}"/>
              </a:ext>
            </a:extLst>
          </p:cNvPr>
          <p:cNvGrpSpPr/>
          <p:nvPr/>
        </p:nvGrpSpPr>
        <p:grpSpPr>
          <a:xfrm>
            <a:off x="1123810" y="2183805"/>
            <a:ext cx="9428303" cy="3302596"/>
            <a:chOff x="1543385" y="3164106"/>
            <a:chExt cx="9428303" cy="330259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DCDACD-D047-4E25-B305-C0020B57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3385" y="3164106"/>
              <a:ext cx="3474216" cy="2505113"/>
            </a:xfrm>
            <a:prstGeom prst="rect">
              <a:avLst/>
            </a:prstGeom>
            <a:scene3d>
              <a:camera prst="isometricOffAxis2Right">
                <a:rot lat="180000" lon="17759998" rev="0"/>
              </a:camera>
              <a:lightRig rig="threePt" dir="t"/>
            </a:scene3d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D9479A-0765-4243-9BFE-81D2CFFDA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501" t="22615" r="4427" b="23375"/>
            <a:stretch/>
          </p:blipFill>
          <p:spPr>
            <a:xfrm>
              <a:off x="2062716" y="3220582"/>
              <a:ext cx="8908972" cy="324612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79C615-C2A9-44AE-AF10-43CE6953515F}"/>
              </a:ext>
            </a:extLst>
          </p:cNvPr>
          <p:cNvSpPr txBox="1"/>
          <p:nvPr/>
        </p:nvSpPr>
        <p:spPr>
          <a:xfrm>
            <a:off x="3329118" y="5157404"/>
            <a:ext cx="1052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Max-Pool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1664F-FDAB-4B64-9F2D-5421462E66D7}"/>
              </a:ext>
            </a:extLst>
          </p:cNvPr>
          <p:cNvSpPr txBox="1"/>
          <p:nvPr/>
        </p:nvSpPr>
        <p:spPr>
          <a:xfrm>
            <a:off x="5265872" y="5157404"/>
            <a:ext cx="1052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Max-Pool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1E2D3D-81A2-4CF6-8099-C43915121A59}"/>
              </a:ext>
            </a:extLst>
          </p:cNvPr>
          <p:cNvSpPr txBox="1"/>
          <p:nvPr/>
        </p:nvSpPr>
        <p:spPr>
          <a:xfrm>
            <a:off x="2196969" y="5497044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Convolution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7023A-A5BE-4B6A-8625-D7D1DE9E8F46}"/>
              </a:ext>
            </a:extLst>
          </p:cNvPr>
          <p:cNvSpPr txBox="1"/>
          <p:nvPr/>
        </p:nvSpPr>
        <p:spPr>
          <a:xfrm>
            <a:off x="4090974" y="5497044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Convolution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6E3F1-6CE7-4DA8-AEEE-DCB213DA5C9B}"/>
              </a:ext>
            </a:extLst>
          </p:cNvPr>
          <p:cNvSpPr txBox="1"/>
          <p:nvPr/>
        </p:nvSpPr>
        <p:spPr>
          <a:xfrm>
            <a:off x="6171450" y="5495464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FDD5C-BCB0-4891-9DF0-652F4F0F884D}"/>
              </a:ext>
            </a:extLst>
          </p:cNvPr>
          <p:cNvSpPr txBox="1"/>
          <p:nvPr/>
        </p:nvSpPr>
        <p:spPr>
          <a:xfrm>
            <a:off x="8079522" y="5500528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Flatten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3C2D4-3E7B-4D9C-BDA1-73D3C85FB243}"/>
              </a:ext>
            </a:extLst>
          </p:cNvPr>
          <p:cNvSpPr txBox="1"/>
          <p:nvPr/>
        </p:nvSpPr>
        <p:spPr>
          <a:xfrm>
            <a:off x="8940922" y="5145987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Dense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48B6A8-6B7D-48DE-AF32-8CFB0437056C}"/>
              </a:ext>
            </a:extLst>
          </p:cNvPr>
          <p:cNvSpPr txBox="1"/>
          <p:nvPr/>
        </p:nvSpPr>
        <p:spPr>
          <a:xfrm>
            <a:off x="6926342" y="5143672"/>
            <a:ext cx="13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Max-Pool</a:t>
            </a:r>
          </a:p>
        </p:txBody>
      </p:sp>
    </p:spTree>
    <p:extLst>
      <p:ext uri="{BB962C8B-B14F-4D97-AF65-F5344CB8AC3E}">
        <p14:creationId xmlns:p14="http://schemas.microsoft.com/office/powerpoint/2010/main" val="38863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3895-1BB4-40E8-858F-9B195C25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1</a:t>
            </a:r>
            <a:br>
              <a:rPr lang="en-US" dirty="0"/>
            </a:br>
            <a:r>
              <a:rPr lang="en-US" sz="2200" dirty="0"/>
              <a:t>CNN trained from scratch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492D8-FDC0-460F-8A51-E17A7661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21C66-D649-4B6F-8493-FE8A69564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1743B0-8CFC-4EFE-A088-B252F92F6E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9541" y="2057400"/>
            <a:ext cx="4302805" cy="4119563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9FC3F60-D46B-461D-BA5C-EBAC673FF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0492" y="2497705"/>
            <a:ext cx="3077004" cy="3238952"/>
          </a:xfrm>
        </p:spPr>
      </p:pic>
    </p:spTree>
    <p:extLst>
      <p:ext uri="{BB962C8B-B14F-4D97-AF65-F5344CB8AC3E}">
        <p14:creationId xmlns:p14="http://schemas.microsoft.com/office/powerpoint/2010/main" val="240076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56D8-9738-42BF-BDD4-B8103DD7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Model 2</a:t>
            </a:r>
            <a:br>
              <a:rPr lang="en-US"/>
            </a:br>
            <a:r>
              <a:rPr lang="en-US" sz="2200" cap="none"/>
              <a:t>MobileNetV2 – Frozen Convolutional Base</a:t>
            </a:r>
            <a:endParaRPr lang="en-US" sz="2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A2009-96AB-4768-B696-67FB713C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14944-FCEF-4423-B2F1-8DC5D4A1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61C5D3D6-F257-4B6A-9B25-F344F644D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3807" y="2535811"/>
            <a:ext cx="3210373" cy="3162741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EEB1427-9B69-481B-A823-D52931C61B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38349" y="2057400"/>
            <a:ext cx="4205189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1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EF7B-0761-45B9-B6D0-62D6C162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3</a:t>
            </a:r>
            <a:br>
              <a:rPr lang="en-US" dirty="0"/>
            </a:br>
            <a:r>
              <a:rPr lang="en-US" sz="2000" cap="none" dirty="0"/>
              <a:t>MobileNetV2 – Fine Tuned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A62D7A-42E5-4EFF-8E8F-4D896283BA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0205" y="2057400"/>
            <a:ext cx="4021478" cy="411956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1F4DE8D-6C61-432F-88AE-ED0959C613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7623" y="2516758"/>
            <a:ext cx="3162741" cy="320084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42403-2BF5-44A7-ACF4-09DA74A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1E423-843E-4ED2-8D6F-FE00605C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684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6B01F-CAC1-4D3C-BD3B-414E6DDB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2D702-82B0-49D8-A804-62AD4814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BDF826-0B21-4F3C-A8D6-8ACB9C312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Model 2’s predictions on new data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8A5E08F-9E8A-4A7E-8646-AC9BD4A7C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414" y="1408952"/>
            <a:ext cx="4432183" cy="4479085"/>
          </a:xfrm>
        </p:spPr>
      </p:pic>
    </p:spTree>
    <p:extLst>
      <p:ext uri="{BB962C8B-B14F-4D97-AF65-F5344CB8AC3E}">
        <p14:creationId xmlns:p14="http://schemas.microsoft.com/office/powerpoint/2010/main" val="278513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D7F8-D86D-4654-87D7-1EF286EA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186" y="723900"/>
            <a:ext cx="3962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BAB-7823-4391-B463-30E72A17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600" y="2381103"/>
            <a:ext cx="3606800" cy="3918098"/>
          </a:xfrm>
        </p:spPr>
        <p:txBody>
          <a:bodyPr/>
          <a:lstStyle/>
          <a:p>
            <a:r>
              <a:rPr lang="en-US" dirty="0"/>
              <a:t>Contextual data</a:t>
            </a:r>
          </a:p>
          <a:p>
            <a:r>
              <a:rPr lang="en-US" dirty="0"/>
              <a:t>Classification by variety</a:t>
            </a:r>
          </a:p>
          <a:p>
            <a:r>
              <a:rPr lang="en-US" dirty="0"/>
              <a:t>Smartphone app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2FC3-60F9-4B08-8C9E-B81912C7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3607-A28C-4E25-9EAA-2FEDB5F2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82051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1496-B42E-445E-A61A-BB2DBBCA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4786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2DAEE-3DB8-4015-A11A-7EFF1CF51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C0F3-93CF-4820-8FC7-9E0B9AC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83996-1F85-4898-8EFB-D1ED35AA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056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1496-B42E-445E-A61A-BB2DBBCA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4786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2DAEE-3DB8-4015-A11A-7EFF1CF51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C0F3-93CF-4820-8FC7-9E0B9AC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3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B54D-BE63-4415-8BA5-C1959631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843" y="723900"/>
            <a:ext cx="2946400" cy="1371600"/>
          </a:xfrm>
        </p:spPr>
        <p:txBody>
          <a:bodyPr anchor="ctr"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925E-FFA4-47E5-89F4-8D8929095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499" y="2381103"/>
            <a:ext cx="3937001" cy="3105298"/>
          </a:xfrm>
        </p:spPr>
        <p:txBody>
          <a:bodyPr/>
          <a:lstStyle/>
          <a:p>
            <a:r>
              <a:rPr lang="en-US" dirty="0"/>
              <a:t>Mushroom basics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The data</a:t>
            </a:r>
          </a:p>
          <a:p>
            <a:r>
              <a:rPr lang="en-US" dirty="0"/>
              <a:t>Preprocessing and modeling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Next steps and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A970D-BB7B-47BD-8772-63EDE7B2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8F78-03CD-43B0-9444-852AEB8B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313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7767-203B-4B27-80D5-9D3F8B74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Mushroom Basics:</a:t>
            </a:r>
            <a:br>
              <a:rPr lang="en-US" dirty="0"/>
            </a:br>
            <a:r>
              <a:rPr lang="en-US" sz="2000" dirty="0"/>
              <a:t>Identification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FD136-552A-483E-83B4-5F76F9AD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51429-FD73-42AA-9A40-A9760C09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7174" name="Picture 6" descr="Chanterelle - Wikipedia">
            <a:extLst>
              <a:ext uri="{FF2B5EF4-FFF2-40B4-BE49-F238E27FC236}">
                <a16:creationId xmlns:a16="http://schemas.microsoft.com/office/drawing/2014/main" id="{F6D08B9D-769D-4914-B5B9-B282338A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36" y="3646165"/>
            <a:ext cx="2981458" cy="22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ove over, morels, wild chanterelle mushrooms are booming now | News |  houstonherald.com">
            <a:extLst>
              <a:ext uri="{FF2B5EF4-FFF2-40B4-BE49-F238E27FC236}">
                <a16:creationId xmlns:a16="http://schemas.microsoft.com/office/drawing/2014/main" id="{9C9E11BB-FADD-463E-A980-8A1BBCCCE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1" y="3646165"/>
            <a:ext cx="2264984" cy="22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Fork and knife with solid fill">
            <a:extLst>
              <a:ext uri="{FF2B5EF4-FFF2-40B4-BE49-F238E27FC236}">
                <a16:creationId xmlns:a16="http://schemas.microsoft.com/office/drawing/2014/main" id="{2FDF15DF-A958-40FC-8E93-5B88AF247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1363" y="2248786"/>
            <a:ext cx="914400" cy="914400"/>
          </a:xfrm>
          <a:prstGeom prst="rect">
            <a:avLst/>
          </a:prstGeom>
        </p:spPr>
      </p:pic>
      <p:pic>
        <p:nvPicPr>
          <p:cNvPr id="14" name="Content Placeholder 13" descr="Danger with solid fill">
            <a:extLst>
              <a:ext uri="{FF2B5EF4-FFF2-40B4-BE49-F238E27FC236}">
                <a16:creationId xmlns:a16="http://schemas.microsoft.com/office/drawing/2014/main" id="{E272339D-0412-4018-85BF-332EE99DB9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4639" y="2248786"/>
            <a:ext cx="914400" cy="914400"/>
          </a:xfrm>
        </p:spPr>
      </p:pic>
      <p:pic>
        <p:nvPicPr>
          <p:cNvPr id="21" name="Graphic 20" descr="Fork and knife with solid fill">
            <a:extLst>
              <a:ext uri="{FF2B5EF4-FFF2-40B4-BE49-F238E27FC236}">
                <a16:creationId xmlns:a16="http://schemas.microsoft.com/office/drawing/2014/main" id="{742CFE92-8B80-46B0-948B-FDD77F78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8141" y="2248786"/>
            <a:ext cx="914400" cy="914400"/>
          </a:xfrm>
          <a:prstGeom prst="rect">
            <a:avLst/>
          </a:prstGeom>
        </p:spPr>
      </p:pic>
      <p:pic>
        <p:nvPicPr>
          <p:cNvPr id="28" name="Picture 4" descr="Jack-o'-Lantern | MDC Discover Nature">
            <a:extLst>
              <a:ext uri="{FF2B5EF4-FFF2-40B4-BE49-F238E27FC236}">
                <a16:creationId xmlns:a16="http://schemas.microsoft.com/office/drawing/2014/main" id="{7D286BA1-C107-4943-BE43-DC3F3F9D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33" y="3646165"/>
            <a:ext cx="2917025" cy="22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chicken of the woods Archives - Lizzie Harper">
            <a:extLst>
              <a:ext uri="{FF2B5EF4-FFF2-40B4-BE49-F238E27FC236}">
                <a16:creationId xmlns:a16="http://schemas.microsoft.com/office/drawing/2014/main" id="{7BFAE7B1-0937-4C69-A3DD-9F7E4C5BD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/>
          <a:stretch/>
        </p:blipFill>
        <p:spPr bwMode="auto">
          <a:xfrm>
            <a:off x="-1" y="0"/>
            <a:ext cx="139620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4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93B2-38B9-4325-824B-DFD5ED03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Identification: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64232-27B3-412B-AA00-15B62EC53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Can be difficult, even with experience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Often requires research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Sometimes impossible without internet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8F050-F158-42CB-9662-2705FD04E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1A480-7E54-4C7F-8E6F-E0095D3C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7" name="Picture 12" descr="Choose Wisely Mushroom Print | Bowerbox Press">
            <a:extLst>
              <a:ext uri="{FF2B5EF4-FFF2-40B4-BE49-F238E27FC236}">
                <a16:creationId xmlns:a16="http://schemas.microsoft.com/office/drawing/2014/main" id="{40681FA0-40A4-4191-8CF1-7EC331B43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336971" y="1327723"/>
            <a:ext cx="3636630" cy="454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7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159B-AAB2-4151-A294-44DCA3DE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14585"/>
            <a:ext cx="10515600" cy="1719262"/>
          </a:xfrm>
        </p:spPr>
        <p:txBody>
          <a:bodyPr anchor="ctr"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F9801-9536-4A98-891C-3E0134FC3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151" y="3247065"/>
            <a:ext cx="9802997" cy="208398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Mushroom identification applications currently available do not meet the needs of mushroom foragers, who are often trying to identify their finds without internet.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Training a light-weight neural network to classify images of mushrooms as either poisonous or edible could solve this problem.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67555-6937-4636-BE54-D97F6CFF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92DD4-C0FE-4225-A780-8B0E6159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0763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E950-0058-478A-B325-F440232B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7EAA9-9271-4600-AB19-544A8A00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DF7B7-A6CF-489F-A77B-D11D598A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CC75C2F-30C7-4235-AE1F-AF573A7127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4069" y="2440781"/>
            <a:ext cx="2609850" cy="3352800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3C9A2F7-C997-486D-A7C1-97304070F5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50194" y="2116931"/>
            <a:ext cx="4381500" cy="4000500"/>
          </a:xfrm>
        </p:spPr>
      </p:pic>
    </p:spTree>
    <p:extLst>
      <p:ext uri="{BB962C8B-B14F-4D97-AF65-F5344CB8AC3E}">
        <p14:creationId xmlns:p14="http://schemas.microsoft.com/office/powerpoint/2010/main" val="406070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27A3-02F7-49AE-A8C1-F8EFF750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5F12-4143-4E65-B2DF-475E8A0C4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Labeled images scraped from four reliable sites:</a:t>
            </a:r>
          </a:p>
          <a:p>
            <a:pPr marL="742950" lvl="1" indent="-285750"/>
            <a:r>
              <a:rPr lang="en-US" dirty="0">
                <a:hlinkClick r:id="rId2"/>
              </a:rPr>
              <a:t>Mushroom World</a:t>
            </a:r>
            <a:endParaRPr lang="en-US" dirty="0"/>
          </a:p>
          <a:p>
            <a:pPr marL="742950" lvl="1" indent="-285750"/>
            <a:r>
              <a:rPr lang="en-US" dirty="0" err="1">
                <a:hlinkClick r:id="rId3"/>
              </a:rPr>
              <a:t>Luonto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Portti</a:t>
            </a:r>
            <a:endParaRPr lang="en-US" dirty="0"/>
          </a:p>
          <a:p>
            <a:pPr marL="742950" lvl="1" indent="-285750"/>
            <a:r>
              <a:rPr lang="en-US" dirty="0">
                <a:hlinkClick r:id="rId4"/>
              </a:rPr>
              <a:t>Wild Food UK</a:t>
            </a:r>
            <a:endParaRPr lang="en-US" dirty="0"/>
          </a:p>
          <a:p>
            <a:pPr marL="742950" lvl="1" indent="-285750"/>
            <a:r>
              <a:rPr lang="en-US" dirty="0">
                <a:hlinkClick r:id="rId5"/>
              </a:rPr>
              <a:t>Foraging Guide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Over 3,400 edible mushroom images, about 2,500 poisonous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4A6F8-801D-49A6-ADB8-A407EBE7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4F701-B67C-4AE5-88B7-4BB0084E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55EEFAFA-1CC4-43AF-B700-3F38239E6C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b="1963"/>
          <a:stretch/>
        </p:blipFill>
        <p:spPr>
          <a:xfrm>
            <a:off x="6365140" y="2057400"/>
            <a:ext cx="4187707" cy="4119563"/>
          </a:xfrm>
        </p:spPr>
      </p:pic>
    </p:spTree>
    <p:extLst>
      <p:ext uri="{BB962C8B-B14F-4D97-AF65-F5344CB8AC3E}">
        <p14:creationId xmlns:p14="http://schemas.microsoft.com/office/powerpoint/2010/main" val="279829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49C21-C046-475C-A59A-B10252E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/>
              <a:t>PREPROCESSING</a:t>
            </a:r>
            <a:br>
              <a:rPr lang="en-US" cap="none" dirty="0"/>
            </a:br>
            <a:r>
              <a:rPr lang="en-US" sz="2000" cap="none" dirty="0"/>
              <a:t>DATA CLEANING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6CE46-3CFC-48C2-8245-05EFE798BC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Each image checked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r>
              <a:rPr lang="en-US" sz="2200" dirty="0"/>
              <a:t>After cleaning: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3,100 edible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2,250 poisonous images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41C0A-0C8A-4857-A076-187F53B5D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0DA3D-171A-4673-AE6D-FADB8FB7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AFD675-EE86-44C1-BABD-2415929F5214}"/>
              </a:ext>
            </a:extLst>
          </p:cNvPr>
          <p:cNvGrpSpPr/>
          <p:nvPr/>
        </p:nvGrpSpPr>
        <p:grpSpPr>
          <a:xfrm>
            <a:off x="1554907" y="2431921"/>
            <a:ext cx="4394897" cy="3270380"/>
            <a:chOff x="1075232" y="1459170"/>
            <a:chExt cx="5974065" cy="4814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767521-3405-4FD1-95A2-57FC94B9C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59" t="2992" r="14358"/>
            <a:stretch/>
          </p:blipFill>
          <p:spPr>
            <a:xfrm>
              <a:off x="3976577" y="1459170"/>
              <a:ext cx="3072720" cy="26458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C454C3-0B4E-4419-81B9-32203977B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153" t="18636" r="27726" b="10579"/>
            <a:stretch/>
          </p:blipFill>
          <p:spPr>
            <a:xfrm>
              <a:off x="1080489" y="1459170"/>
              <a:ext cx="2865415" cy="2645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281C19-C46D-413B-9B95-B99336FBB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839" t="14166" r="21844" b="41937"/>
            <a:stretch/>
          </p:blipFill>
          <p:spPr>
            <a:xfrm>
              <a:off x="1075232" y="4135189"/>
              <a:ext cx="5974064" cy="21381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36E6BF-E38B-484E-9D11-161965885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80" t="19088" r="3911" b="20322"/>
            <a:stretch/>
          </p:blipFill>
          <p:spPr>
            <a:xfrm>
              <a:off x="1075232" y="3954436"/>
              <a:ext cx="850392" cy="543261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0829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0A62A943-EAC7-4947-A1B4-065029A5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/>
              <a:t>Working With Small Datasets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BA8DD-7F45-4A16-8DAD-BE088ED44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9926" y="1681163"/>
            <a:ext cx="4457649" cy="823912"/>
          </a:xfrm>
        </p:spPr>
        <p:txBody>
          <a:bodyPr/>
          <a:lstStyle/>
          <a:p>
            <a:r>
              <a:rPr lang="en-US" dirty="0"/>
              <a:t>Obstacles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5A533-0926-4344-A52D-A1E6D3E88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875" y="2505075"/>
            <a:ext cx="4327525" cy="3684588"/>
          </a:xfrm>
        </p:spPr>
        <p:txBody>
          <a:bodyPr/>
          <a:lstStyle/>
          <a:p>
            <a:r>
              <a:rPr lang="en-US" dirty="0"/>
              <a:t>Dataset not ideal for deep learning </a:t>
            </a:r>
          </a:p>
          <a:p>
            <a:r>
              <a:rPr lang="en-US" dirty="0"/>
              <a:t>Many types of mushroom in each category</a:t>
            </a:r>
          </a:p>
          <a:p>
            <a:pPr lvl="1"/>
            <a:r>
              <a:rPr lang="en-US" dirty="0"/>
              <a:t>Only about 35 images per mushroom variety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489FF3C-9AC2-481F-938A-0F4D1A183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B40ABD92-B943-42EB-88D1-BB7C1614F9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  <a:p>
            <a:r>
              <a:rPr lang="en-US" dirty="0"/>
              <a:t>Transfer learning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933CB-DA95-448C-9BBC-26CCC82E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r>
              <a:rPr lang="en-US" dirty="0"/>
              <a:t>January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1276ED-1B6B-447E-82CB-96550B03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8584141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5925</TotalTime>
  <Words>326</Words>
  <Application>Microsoft Office PowerPoint</Application>
  <PresentationFormat>Widescreen</PresentationFormat>
  <Paragraphs>120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Goudy Old Style</vt:lpstr>
      <vt:lpstr>ClassicFrameVTI</vt:lpstr>
      <vt:lpstr>Wild Mushroom identification</vt:lpstr>
      <vt:lpstr>Overview</vt:lpstr>
      <vt:lpstr>Mushroom Basics: Identification</vt:lpstr>
      <vt:lpstr>Identification:</vt:lpstr>
      <vt:lpstr>Problem Statement</vt:lpstr>
      <vt:lpstr>contextual data</vt:lpstr>
      <vt:lpstr>IMAGE DATA</vt:lpstr>
      <vt:lpstr>PREPROCESSING DATA CLEANING</vt:lpstr>
      <vt:lpstr>Working With Small Datasets</vt:lpstr>
      <vt:lpstr>Data Augmentation</vt:lpstr>
      <vt:lpstr>Transfer Learning</vt:lpstr>
      <vt:lpstr>MODELING CONVOLUTIONAL NEURAL NETWORK</vt:lpstr>
      <vt:lpstr>Model 1 CNN trained from scratch</vt:lpstr>
      <vt:lpstr>Model 2 MobileNetV2 – Frozen Convolutional Base</vt:lpstr>
      <vt:lpstr>Model 3 MobileNetV2 – Fine Tuned </vt:lpstr>
      <vt:lpstr>PowerPoint Presentation</vt:lpstr>
      <vt:lpstr>Next Steps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 Mushroom identification</dc:title>
  <dc:creator>Cate Merfeld</dc:creator>
  <cp:lastModifiedBy>Cate Merfeld</cp:lastModifiedBy>
  <cp:revision>35</cp:revision>
  <dcterms:created xsi:type="dcterms:W3CDTF">2021-01-26T15:08:10Z</dcterms:created>
  <dcterms:modified xsi:type="dcterms:W3CDTF">2021-01-30T17:54:19Z</dcterms:modified>
</cp:coreProperties>
</file>